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>
          <a:outerShdw sx="100000" sy="100000" kx="0" ky="0" algn="b" rotWithShape="0" blurRad="38100" dist="64529" dir="2700000">
            <a:srgbClr val="000000">
              <a:alpha val="48275"/>
            </a:srgbClr>
          </a:outerShdw>
        </a:effectLst>
        <a:uFillTx/>
        <a:latin typeface="+mn-lt"/>
        <a:ea typeface="+mn-ea"/>
        <a:cs typeface="+mn-cs"/>
        <a:sym typeface="Helvetica Neue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97EB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64999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1E00">
              <a:alpha val="80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2800">
              <a:alpha val="80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lastRow>
    <a:firstRow>
      <a:tcTxStyle b="def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400">
              <a:alpha val="90000"/>
            </a:srgbClr>
          </a:solidFill>
        </a:fill>
      </a:tcStyle>
    </a:firstRow>
  </a:tblStyle>
  <a:tblStyle styleId="{33BA23B1-9221-436E-865A-0063620EA4FD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27D7D">
              <a:alpha val="64999"/>
            </a:srgbClr>
          </a:solidFill>
        </a:fill>
      </a:tcStyle>
    </a:firstRow>
  </a:tblStyle>
  <a:tblStyle styleId="{2708684C-4D16-4618-839F-0558EEFCDFE6}" styleName="">
    <a:tblBg/>
    <a:wholeTb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164">
              <a:alpha val="36000"/>
            </a:srgbClr>
          </a:solidFill>
        </a:fill>
      </a:tcStyle>
    </a:band2H>
    <a:firstCol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def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lastRow>
    <a:firstRow>
      <a:tcTxStyle b="def" i="de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A0A4A8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3">
              <a:alpha val="36000"/>
            </a:srgbClr>
          </a:solidFill>
        </a:fill>
      </a:tcStyle>
    </a:wholeTbl>
    <a:band2H>
      <a:tcTxStyle b="def" i="def"/>
      <a:tcStyle>
        <a:tcBdr/>
        <a:fill>
          <a:solidFill>
            <a:srgbClr val="676163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87400" y="1371600"/>
            <a:ext cx="113030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half" idx="1"/>
          </p:nvPr>
        </p:nvSpPr>
        <p:spPr>
          <a:xfrm>
            <a:off x="787400" y="4864100"/>
            <a:ext cx="113030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/>
          <p:nvPr>
            <p:ph type="pic" sz="half" idx="21"/>
          </p:nvPr>
        </p:nvSpPr>
        <p:spPr>
          <a:xfrm>
            <a:off x="7200900" y="1993900"/>
            <a:ext cx="5016500" cy="727392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Body Level One…"/>
          <p:cNvSpPr txBox="1"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half" idx="1"/>
          </p:nvPr>
        </p:nvSpPr>
        <p:spPr>
          <a:xfrm>
            <a:off x="7874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7073900" y="2768600"/>
            <a:ext cx="5143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 numCol="2" spcCol="571500" anchor="t"/>
          <a:lstStyle>
            <a:lvl1pPr>
              <a:spcBef>
                <a:spcPts val="2400"/>
              </a:spcBef>
              <a:buBlip>
                <a:blip r:embed="rId2"/>
              </a:buBlip>
            </a:lvl1pPr>
            <a:lvl2pPr>
              <a:spcBef>
                <a:spcPts val="2400"/>
              </a:spcBef>
              <a:buBlip>
                <a:blip r:embed="rId2"/>
              </a:buBlip>
            </a:lvl2pPr>
            <a:lvl3pPr>
              <a:spcBef>
                <a:spcPts val="2400"/>
              </a:spcBef>
              <a:buBlip>
                <a:blip r:embed="rId2"/>
              </a:buBlip>
            </a:lvl3pPr>
            <a:lvl4pPr>
              <a:spcBef>
                <a:spcPts val="2400"/>
              </a:spcBef>
              <a:buBlip>
                <a:blip r:embed="rId2"/>
              </a:buBlip>
            </a:lvl4pPr>
            <a:lvl5pPr>
              <a:spcBef>
                <a:spcPts val="2400"/>
              </a:spcBef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idx="21"/>
          </p:nvPr>
        </p:nvSpPr>
        <p:spPr>
          <a:xfrm>
            <a:off x="783663" y="245036"/>
            <a:ext cx="11430002" cy="672353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787400" y="6807200"/>
            <a:ext cx="11430000" cy="1219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787400" y="8013700"/>
            <a:ext cx="11430000" cy="1562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half" idx="21"/>
          </p:nvPr>
        </p:nvSpPr>
        <p:spPr>
          <a:xfrm>
            <a:off x="7200900" y="1244600"/>
            <a:ext cx="5016500" cy="727392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787400" y="1384300"/>
            <a:ext cx="5143500" cy="3505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787400" y="4876800"/>
            <a:ext cx="5143500" cy="30099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1pPr>
            <a:lvl2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2pPr>
            <a:lvl3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3pPr>
            <a:lvl4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4pPr>
            <a:lvl5pPr marL="0" indent="0">
              <a:spcBef>
                <a:spcPts val="1200"/>
              </a:spcBef>
              <a:buSzTx/>
              <a:buNone/>
              <a:defRPr sz="4200">
                <a:solidFill>
                  <a:srgbClr val="73B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371600"/>
            <a:ext cx="11430000" cy="701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536220" y="9314257"/>
            <a:ext cx="312015" cy="3123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b="1" sz="1400">
                <a:solidFill>
                  <a:srgbClr val="FFFFFF">
                    <a:alpha val="7000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1pPr>
      <a:lvl2pPr marL="850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2pPr>
      <a:lvl3pPr marL="1295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3pPr>
      <a:lvl4pPr marL="1739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4pPr>
      <a:lvl5pPr marL="2184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5pPr>
      <a:lvl6pPr marL="2628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6pPr>
      <a:lvl7pPr marL="3073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7pPr>
      <a:lvl8pPr marL="35179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8pPr>
      <a:lvl9pPr marL="3962400" marR="0" indent="-4064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3600" u="none">
          <a:solidFill>
            <a:srgbClr val="FFFFFF"/>
          </a:solidFill>
          <a:effectLst>
            <a:outerShdw sx="100000" sy="100000" kx="0" ky="0" algn="b" rotWithShape="0" blurRad="50800" dist="381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flickr.com/photos/elephipelephi/1790968429/" TargetMode="External"/><Relationship Id="rId3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hyperlink" Target="http://www.flickr.com/photos/haniamir/651043585/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hyperlink" Target="http://www.flickr.com/photos/krikit/2745563123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hyperlink" Target="http://www.flickr.com/photos/impactmatt/4650854791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hyperlink" Target="http://www.flickr.com/photos/furnari/18106001/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hyperlink" Target="http://www.flickr.com/photos/timony/3436544014/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hyperlink" Target="http://www.flickr.com/photos/carol_green/3530943331/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hyperlink" Target="http://www.flickr.com/photos/joeshlabotnik/3584172834/" TargetMode="External"/><Relationship Id="rId5" Type="http://schemas.openxmlformats.org/officeDocument/2006/relationships/hyperlink" Target="http://www.flickr.com/photos/nathangibbs/98592171/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hyperlink" Target="http://www.flickr.com/photos/melissadion/3395829919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etting Things Don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Things Done</a:t>
            </a:r>
          </a:p>
        </p:txBody>
      </p:sp>
      <p:sp>
        <p:nvSpPr>
          <p:cNvPr id="120" name="Staying organized in an “information overload” environment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Staying organized in an “information overload” environment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Review</a:t>
            </a:r>
          </a:p>
        </p:txBody>
      </p:sp>
      <p:sp>
        <p:nvSpPr>
          <p:cNvPr id="157" name="Photo courtesy elephipelephi"/>
          <p:cNvSpPr/>
          <p:nvPr/>
        </p:nvSpPr>
        <p:spPr>
          <a:xfrm>
            <a:off x="4551843" y="8888070"/>
            <a:ext cx="390266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2" invalidUrl="" action="" tgtFrame="" tooltip="" history="1" highlightClick="0" endSnd="0"/>
              </a:rPr>
              <a:t>elephipelephi</a:t>
            </a:r>
          </a:p>
        </p:txBody>
      </p:sp>
      <p:pic>
        <p:nvPicPr>
          <p:cNvPr id="158" name="Review1.jpg" descr="Review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19500" y="2527300"/>
            <a:ext cx="5765800" cy="576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Do</a:t>
            </a:r>
          </a:p>
        </p:txBody>
      </p:sp>
      <p:pic>
        <p:nvPicPr>
          <p:cNvPr id="161" name="Do1.jpg" descr="Do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2235200"/>
            <a:ext cx="6718300" cy="6508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Photo courtesy haniamir"/>
          <p:cNvSpPr/>
          <p:nvPr/>
        </p:nvSpPr>
        <p:spPr>
          <a:xfrm>
            <a:off x="4853902" y="8951570"/>
            <a:ext cx="329854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3" invalidUrl="" action="" tgtFrame="" tooltip="" history="1" highlightClick="0" endSnd="0"/>
              </a:rPr>
              <a:t>haniamir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etting Things Done"/>
          <p:cNvSpPr txBox="1"/>
          <p:nvPr>
            <p:ph type="ctrTitle"/>
          </p:nvPr>
        </p:nvSpPr>
        <p:spPr>
          <a:xfrm>
            <a:off x="787400" y="1371600"/>
            <a:ext cx="11303000" cy="1193800"/>
          </a:xfrm>
          <a:prstGeom prst="rect">
            <a:avLst/>
          </a:prstGeom>
        </p:spPr>
        <p:txBody>
          <a:bodyPr/>
          <a:lstStyle/>
          <a:p>
            <a:pPr/>
            <a:r>
              <a:t>Getting Things Done</a:t>
            </a:r>
          </a:p>
        </p:txBody>
      </p:sp>
      <p:sp>
        <p:nvSpPr>
          <p:cNvPr id="165" name="Charlie and Andy’s systems"/>
          <p:cNvSpPr txBox="1"/>
          <p:nvPr>
            <p:ph type="subTitle" sz="quarter" idx="1"/>
          </p:nvPr>
        </p:nvSpPr>
        <p:spPr>
          <a:xfrm>
            <a:off x="787400" y="2781300"/>
            <a:ext cx="11303000" cy="1397000"/>
          </a:xfrm>
          <a:prstGeom prst="rect">
            <a:avLst/>
          </a:prstGeom>
        </p:spPr>
        <p:txBody>
          <a:bodyPr/>
          <a:lstStyle/>
          <a:p>
            <a:pPr/>
            <a:r>
              <a:t>Charlie and Andy’s systems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orkflo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Workflow</a:t>
            </a:r>
          </a:p>
        </p:txBody>
      </p:sp>
      <p:pic>
        <p:nvPicPr>
          <p:cNvPr id="123" name="WorkflowDailyPic.jpg" descr="WorkflowDailyP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2286000"/>
            <a:ext cx="7828383" cy="683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ollec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Collect</a:t>
            </a:r>
          </a:p>
        </p:txBody>
      </p:sp>
      <p:pic>
        <p:nvPicPr>
          <p:cNvPr id="126" name="Collect1.jpg" descr="Collect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41700" y="2628900"/>
            <a:ext cx="6103080" cy="547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Photo courtesy krikit"/>
          <p:cNvSpPr/>
          <p:nvPr/>
        </p:nvSpPr>
        <p:spPr>
          <a:xfrm>
            <a:off x="5092700" y="8354670"/>
            <a:ext cx="280670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/>
            </a:pPr>
            <a:r>
              <a:t>Photo courtesy </a:t>
            </a:r>
            <a:r>
              <a:rPr u="sng">
                <a:hlinkClick r:id="rId3" invalidUrl="" action="" tgtFrame="" tooltip="" history="1" highlightClick="0" endSnd="0"/>
              </a:rPr>
              <a:t>krikit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ollect: Get Everything Out of Your He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Collect: Get Everything Out of Your Head</a:t>
            </a:r>
          </a:p>
        </p:txBody>
      </p:sp>
      <p:pic>
        <p:nvPicPr>
          <p:cNvPr id="130" name="EmptyHead2.jpg" descr="EmptyHead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600" y="2435473"/>
            <a:ext cx="8991600" cy="599732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hoto Courtesy impactmatt"/>
          <p:cNvSpPr/>
          <p:nvPr/>
        </p:nvSpPr>
        <p:spPr>
          <a:xfrm>
            <a:off x="4636732" y="8710270"/>
            <a:ext cx="373288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3" invalidUrl="" action="" tgtFrame="" tooltip="" history="1" highlightClick="0" endSnd="0"/>
              </a:rPr>
              <a:t>impactmatt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llect: Minimize the collection bucke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Collect: Minimize the collection buckets</a:t>
            </a:r>
          </a:p>
        </p:txBody>
      </p:sp>
      <p:pic>
        <p:nvPicPr>
          <p:cNvPr id="134" name="Buckets.jpg" descr="Bucket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2374900"/>
            <a:ext cx="8043334" cy="6032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Photo courtesy funari"/>
          <p:cNvSpPr/>
          <p:nvPr/>
        </p:nvSpPr>
        <p:spPr>
          <a:xfrm>
            <a:off x="5035967" y="8824570"/>
            <a:ext cx="290901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3" invalidUrl="" action="" tgtFrame="" tooltip="" history="1" highlightClick="0" endSnd="0"/>
              </a:rPr>
              <a:t>funari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llect: Empty the buckets regular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Collect: Empty the buckets regularly</a:t>
            </a:r>
          </a:p>
        </p:txBody>
      </p:sp>
      <p:pic>
        <p:nvPicPr>
          <p:cNvPr id="138" name="EmptyBucket.jpg" descr="EmptyBucke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9800" y="2336800"/>
            <a:ext cx="8585200" cy="6438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Photo courtesy timony"/>
          <p:cNvSpPr/>
          <p:nvPr/>
        </p:nvSpPr>
        <p:spPr>
          <a:xfrm>
            <a:off x="4969725" y="9040470"/>
            <a:ext cx="30669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3" invalidUrl="" action="" tgtFrame="" tooltip="" history="1" highlightClick="0" endSnd="0"/>
              </a:rPr>
              <a:t>timony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roce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</a:t>
            </a:r>
          </a:p>
        </p:txBody>
      </p:sp>
      <p:pic>
        <p:nvPicPr>
          <p:cNvPr id="142" name="Process.jpg" descr="Proces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100" y="2599266"/>
            <a:ext cx="4546601" cy="606213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Photo courtesy carol_green"/>
          <p:cNvSpPr/>
          <p:nvPr/>
        </p:nvSpPr>
        <p:spPr>
          <a:xfrm>
            <a:off x="4644504" y="8964270"/>
            <a:ext cx="371734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3" invalidUrl="" action="" tgtFrame="" tooltip="" history="1" highlightClick="0" endSnd="0"/>
              </a:rPr>
              <a:t>carol_green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rocess: Are the items actionabl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/>
            <a:r>
              <a:t>Process: Are the items actionable?</a:t>
            </a:r>
          </a:p>
        </p:txBody>
      </p:sp>
      <p:pic>
        <p:nvPicPr>
          <p:cNvPr id="146" name="Yes1.jpg" descr="Yes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2800" y="2882143"/>
            <a:ext cx="5905500" cy="3950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No2.jpg" descr="No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13628" y="2882900"/>
            <a:ext cx="5959741" cy="3975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hoto courtesy joeshlabotnik"/>
          <p:cNvSpPr/>
          <p:nvPr/>
        </p:nvSpPr>
        <p:spPr>
          <a:xfrm>
            <a:off x="826276" y="7021170"/>
            <a:ext cx="38989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4" invalidUrl="" action="" tgtFrame="" tooltip="" history="1" highlightClick="0" endSnd="0"/>
              </a:rPr>
              <a:t>joeshlabotnik</a:t>
            </a:r>
          </a:p>
        </p:txBody>
      </p:sp>
      <p:sp>
        <p:nvSpPr>
          <p:cNvPr id="149" name="Photo courtesy nathangibbs"/>
          <p:cNvSpPr/>
          <p:nvPr/>
        </p:nvSpPr>
        <p:spPr>
          <a:xfrm>
            <a:off x="6438603" y="7046570"/>
            <a:ext cx="381214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5" invalidUrl="" action="" tgtFrame="" tooltip="" history="1" highlightClick="0" endSnd="0"/>
              </a:rPr>
              <a:t>nathangibbs</a:t>
            </a:r>
          </a:p>
        </p:txBody>
      </p:sp>
      <p:sp>
        <p:nvSpPr>
          <p:cNvPr id="150" name="Line"/>
          <p:cNvSpPr/>
          <p:nvPr/>
        </p:nvSpPr>
        <p:spPr>
          <a:xfrm flipH="1">
            <a:off x="6223000" y="2273300"/>
            <a:ext cx="1" cy="5321300"/>
          </a:xfrm>
          <a:prstGeom prst="line">
            <a:avLst/>
          </a:prstGeom>
          <a:ln w="1016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effectLst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Organiz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Organize</a:t>
            </a:r>
          </a:p>
        </p:txBody>
      </p:sp>
      <p:pic>
        <p:nvPicPr>
          <p:cNvPr id="153" name="Organize1.jpg" descr="Organize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2501900"/>
            <a:ext cx="8297334" cy="6223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Photo courtesy melissadion"/>
          <p:cNvSpPr/>
          <p:nvPr/>
        </p:nvSpPr>
        <p:spPr>
          <a:xfrm>
            <a:off x="4636731" y="8951570"/>
            <a:ext cx="373289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Photo courtesy </a:t>
            </a:r>
            <a:r>
              <a:rPr u="sng">
                <a:hlinkClick r:id="rId3" invalidUrl="" action="" tgtFrame="" tooltip="" history="1" highlightClick="0" endSnd="0"/>
              </a:rPr>
              <a:t>melissadion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Industrial">
  <a:themeElements>
    <a:clrScheme name="Industri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73CF"/>
      </a:accent1>
      <a:accent2>
        <a:srgbClr val="1A941F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Industrial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Indust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64529" dir="2700000">
                <a:srgbClr val="000000">
                  <a:alpha val="48275"/>
                </a:srgbClr>
              </a:outerShdw>
            </a:effectLst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