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all" i="0" spc="0" strike="noStrike" sz="3600" u="none" kumimoji="0" normalizeH="0">
        <a:ln>
          <a:noFill/>
        </a:ln>
        <a:solidFill>
          <a:srgbClr val="5C554F"/>
        </a:solidFill>
        <a:effectLst/>
        <a:uFillTx/>
        <a:latin typeface="Bradley Hand ITC TT-Bold"/>
        <a:ea typeface="Bradley Hand ITC TT-Bold"/>
        <a:cs typeface="Bradley Hand ITC TT-Bold"/>
        <a:sym typeface="Bradley Hand ITC TT-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929292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4D6">
              <a:alpha val="68000"/>
            </a:srgbClr>
          </a:solidFill>
        </a:fill>
      </a:tcStyle>
    </a:band2H>
    <a:firstCol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254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radley Hand ITC TT-Bold"/>
          <a:ea typeface="Bradley Hand ITC TT-Bold"/>
          <a:cs typeface="Bradley Hand ITC TT-Bold"/>
        </a:font>
        <a:srgbClr val="FFFFFF"/>
      </a:tcTxStyle>
      <a:tcStyle>
        <a:tcBdr>
          <a:left>
            <a:ln w="12700" cap="flat">
              <a:solidFill>
                <a:srgbClr val="C0BDBB"/>
              </a:solidFill>
              <a:prstDash val="solid"/>
              <a:miter lim="400000"/>
            </a:ln>
          </a:left>
          <a:right>
            <a:ln w="12700" cap="flat">
              <a:solidFill>
                <a:srgbClr val="C0BDBB"/>
              </a:solidFill>
              <a:prstDash val="solid"/>
              <a:miter lim="400000"/>
            </a:ln>
          </a:right>
          <a:top>
            <a:ln w="12700" cap="flat">
              <a:solidFill>
                <a:srgbClr val="C0BDBB"/>
              </a:solidFill>
              <a:prstDash val="solid"/>
              <a:miter lim="400000"/>
            </a:ln>
          </a:top>
          <a:bottom>
            <a:ln w="12700" cap="flat">
              <a:solidFill>
                <a:srgbClr val="C0BDBB"/>
              </a:solidFill>
              <a:prstDash val="solid"/>
              <a:miter lim="400000"/>
            </a:ln>
          </a:bottom>
          <a:insideH>
            <a:ln w="12700" cap="flat">
              <a:solidFill>
                <a:srgbClr val="C0BDBB"/>
              </a:solidFill>
              <a:prstDash val="solid"/>
              <a:miter lim="400000"/>
            </a:ln>
          </a:insideH>
          <a:insideV>
            <a:ln w="12700" cap="flat">
              <a:solidFill>
                <a:srgbClr val="C0BDB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According to Mashable (independent online news site dedicated to covering digital culture, social media and technology), the world’s information is doubling every two years.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041400" y="1828800"/>
            <a:ext cx="10922000" cy="3302000"/>
          </a:xfrm>
          <a:prstGeom prst="rect">
            <a:avLst/>
          </a:prstGeom>
        </p:spPr>
        <p:txBody>
          <a:bodyPr anchor="b"/>
          <a:lstStyle>
            <a:lvl1pPr>
              <a:defRPr spc="256" sz="64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041400" y="5245100"/>
            <a:ext cx="109220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SzTx/>
              <a:buNone/>
            </a:lvl1pPr>
            <a:lvl2pPr marL="0" indent="0" algn="ctr">
              <a:spcBef>
                <a:spcPts val="1200"/>
              </a:spcBef>
              <a:buSzTx/>
              <a:buNone/>
            </a:lvl2pPr>
            <a:lvl3pPr marL="0" indent="0" algn="ctr">
              <a:spcBef>
                <a:spcPts val="1200"/>
              </a:spcBef>
              <a:buSzTx/>
              <a:buNone/>
            </a:lvl3pPr>
            <a:lvl4pPr marL="0" indent="0" algn="ctr">
              <a:spcBef>
                <a:spcPts val="1200"/>
              </a:spcBef>
              <a:buSzTx/>
              <a:buNone/>
            </a:lvl4pPr>
            <a:lvl5pPr marL="0" indent="0" algn="ctr">
              <a:spcBef>
                <a:spcPts val="120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81153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Image"/>
          <p:cNvSpPr/>
          <p:nvPr>
            <p:ph type="pic" sz="half" idx="21"/>
          </p:nvPr>
        </p:nvSpPr>
        <p:spPr>
          <a:xfrm>
            <a:off x="1879600" y="901700"/>
            <a:ext cx="8659919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5" name="Title Text"/>
          <p:cNvSpPr txBox="1"/>
          <p:nvPr>
            <p:ph type="title"/>
          </p:nvPr>
        </p:nvSpPr>
        <p:spPr>
          <a:xfrm>
            <a:off x="1041400" y="6959600"/>
            <a:ext cx="10922000" cy="1016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quarter" idx="1"/>
          </p:nvPr>
        </p:nvSpPr>
        <p:spPr>
          <a:xfrm>
            <a:off x="1041400" y="8293100"/>
            <a:ext cx="10922000" cy="990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Image"/>
          <p:cNvSpPr/>
          <p:nvPr>
            <p:ph type="pic" sz="half" idx="21"/>
          </p:nvPr>
        </p:nvSpPr>
        <p:spPr>
          <a:xfrm>
            <a:off x="6616700" y="1277724"/>
            <a:ext cx="6375401" cy="723127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half" idx="1"/>
          </p:nvPr>
        </p:nvSpPr>
        <p:spPr>
          <a:xfrm>
            <a:off x="1041400" y="27686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half" idx="1"/>
          </p:nvPr>
        </p:nvSpPr>
        <p:spPr>
          <a:xfrm>
            <a:off x="1041400" y="27686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half" idx="1"/>
          </p:nvPr>
        </p:nvSpPr>
        <p:spPr>
          <a:xfrm>
            <a:off x="7010400" y="2768600"/>
            <a:ext cx="4953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 numCol="2" spcCol="546100" anchor="t"/>
          <a:lstStyle>
            <a:lvl1pPr>
              <a:spcBef>
                <a:spcPts val="3200"/>
              </a:spcBef>
              <a:buBlip>
                <a:blip r:embed="rId3"/>
              </a:buBlip>
            </a:lvl1pPr>
            <a:lvl2pPr>
              <a:spcBef>
                <a:spcPts val="3200"/>
              </a:spcBef>
              <a:buBlip>
                <a:blip r:embed="rId3"/>
              </a:buBlip>
            </a:lvl2pPr>
            <a:lvl3pPr>
              <a:spcBef>
                <a:spcPts val="3200"/>
              </a:spcBef>
              <a:buBlip>
                <a:blip r:embed="rId3"/>
              </a:buBlip>
            </a:lvl3pPr>
            <a:lvl4pPr>
              <a:spcBef>
                <a:spcPts val="3200"/>
              </a:spcBef>
              <a:buBlip>
                <a:blip r:embed="rId3"/>
              </a:buBlip>
            </a:lvl4pPr>
            <a:lvl5pPr>
              <a:spcBef>
                <a:spcPts val="3200"/>
              </a:spcBef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-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drafting_line-2.tiff" descr="drafting_line-2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8064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"/>
          <p:cNvSpPr/>
          <p:nvPr>
            <p:ph type="body" sz="quarter" idx="21"/>
          </p:nvPr>
        </p:nvSpPr>
        <p:spPr>
          <a:xfrm>
            <a:off x="10999682" y="8420100"/>
            <a:ext cx="1002590" cy="5461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</a:lvl1pPr>
          </a:lstStyle>
          <a:p>
            <a:pPr/>
            <a:r>
              <a:t>Text</a:t>
            </a:r>
          </a:p>
        </p:txBody>
      </p:sp>
      <p:sp>
        <p:nvSpPr>
          <p:cNvPr id="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drafting_line-2.tiff" descr="drafting_line-2.tif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" y="8064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ext"/>
          <p:cNvSpPr/>
          <p:nvPr>
            <p:ph type="body" sz="quarter" idx="21"/>
          </p:nvPr>
        </p:nvSpPr>
        <p:spPr>
          <a:xfrm>
            <a:off x="10999682" y="8420100"/>
            <a:ext cx="1002590" cy="5461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r">
              <a:spcBef>
                <a:spcPts val="0"/>
              </a:spcBef>
              <a:buSzTx/>
              <a:buNone/>
            </a:lvl1pPr>
          </a:lstStyle>
          <a:p>
            <a:pPr/>
            <a:r>
              <a:t>Text</a:t>
            </a:r>
          </a:p>
        </p:txBody>
      </p:sp>
      <p:sp>
        <p:nvSpPr>
          <p:cNvPr id="66" name="Image"/>
          <p:cNvSpPr/>
          <p:nvPr>
            <p:ph type="pic" idx="22"/>
          </p:nvPr>
        </p:nvSpPr>
        <p:spPr>
          <a:xfrm>
            <a:off x="-2590800" y="1130300"/>
            <a:ext cx="9622133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7" name="Image"/>
          <p:cNvSpPr/>
          <p:nvPr>
            <p:ph type="pic" sz="quarter" idx="23"/>
          </p:nvPr>
        </p:nvSpPr>
        <p:spPr>
          <a:xfrm>
            <a:off x="6769100" y="-584200"/>
            <a:ext cx="5029200" cy="5029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8" name="Image"/>
          <p:cNvSpPr/>
          <p:nvPr>
            <p:ph type="pic" sz="half" idx="24"/>
          </p:nvPr>
        </p:nvSpPr>
        <p:spPr>
          <a:xfrm>
            <a:off x="6769100" y="2997200"/>
            <a:ext cx="5029200" cy="57043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drafting_line-2.tiff" descr="drafting_line-2.tiff"/>
          <p:cNvPicPr>
            <a:picLocks noChangeAspect="0"/>
          </p:cNvPicPr>
          <p:nvPr/>
        </p:nvPicPr>
        <p:blipFill>
          <a:blip r:embed="rId2">
            <a:alphaModFix amt="70000"/>
            <a:extLst/>
          </a:blip>
          <a:stretch>
            <a:fillRect/>
          </a:stretch>
        </p:blipFill>
        <p:spPr>
          <a:xfrm>
            <a:off x="1003300" y="2222500"/>
            <a:ext cx="10998200" cy="635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1041400" y="2971800"/>
            <a:ext cx="10922000" cy="3302000"/>
          </a:xfrm>
          <a:prstGeom prst="rect">
            <a:avLst/>
          </a:prstGeom>
        </p:spPr>
        <p:txBody>
          <a:bodyPr/>
          <a:lstStyle>
            <a:lvl1pPr>
              <a:defRPr spc="256" sz="64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041400" y="1828800"/>
            <a:ext cx="109220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041400" y="520700"/>
            <a:ext cx="109220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75833" y="9321800"/>
            <a:ext cx="440437" cy="482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08" strike="noStrike" sz="5200" u="none">
          <a:solidFill>
            <a:srgbClr val="5C554F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5715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1pPr>
      <a:lvl2pPr marL="10160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2pPr>
      <a:lvl3pPr marL="14605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3pPr>
      <a:lvl4pPr marL="19050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4pPr>
      <a:lvl5pPr marL="23495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5pPr>
      <a:lvl6pPr marL="28067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6pPr>
      <a:lvl7pPr marL="32639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7pPr>
      <a:lvl8pPr marL="37211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8pPr>
      <a:lvl9pPr marL="4178300" marR="0" indent="-571500" algn="l" defTabSz="584200" rtl="0" latinLnBrk="0">
        <a:lnSpc>
          <a:spcPct val="100000"/>
        </a:lnSpc>
        <a:spcBef>
          <a:spcPts val="5200"/>
        </a:spcBef>
        <a:spcAft>
          <a:spcPts val="0"/>
        </a:spcAft>
        <a:buClrTx/>
        <a:buSzPct val="64679"/>
        <a:buFontTx/>
        <a:buBlip>
          <a:blip r:embed="rId3"/>
        </a:buBlip>
        <a:tabLst/>
        <a:defRPr b="0" baseline="0" cap="all" i="0" spc="0" strike="noStrike" sz="2800" u="none">
          <a:solidFill>
            <a:srgbClr val="5C554F"/>
          </a:solidFill>
          <a:uFillTx/>
          <a:latin typeface="Bradley Hand ITC TT-Bold"/>
          <a:ea typeface="Bradley Hand ITC TT-Bold"/>
          <a:cs typeface="Bradley Hand ITC TT-Bold"/>
          <a:sym typeface="Bradley Hand ITC TT-Bold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1pPr>
      <a:lvl2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2pPr>
      <a:lvl3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3pPr>
      <a:lvl4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4pPr>
      <a:lvl5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5pPr>
      <a:lvl6pPr marL="0" marR="0" indent="2286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6pPr>
      <a:lvl7pPr marL="0" marR="0" indent="2743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7pPr>
      <a:lvl8pPr marL="0" marR="0" indent="3200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8pPr>
      <a:lvl9pPr marL="0" marR="0" indent="3657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Bradley Hand ITC TT-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arning Analytic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Analytics</a:t>
            </a:r>
          </a:p>
        </p:txBody>
      </p:sp>
      <p:sp>
        <p:nvSpPr>
          <p:cNvPr id="138" name="Leading from the classroom - March 29th, 201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Leading from the classroom - March 29th, 2012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bigdata.gif" descr="bigdata.gif"/>
          <p:cNvPicPr>
            <a:picLocks noChangeAspect="0"/>
          </p:cNvPicPr>
          <p:nvPr>
            <p:ph type="pic" idx="21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2476500" y="762000"/>
            <a:ext cx="8051800" cy="6273800"/>
          </a:xfrm>
          <a:prstGeom prst="rect">
            <a:avLst/>
          </a:prstGeom>
        </p:spPr>
      </p:pic>
      <p:sp>
        <p:nvSpPr>
          <p:cNvPr id="141" name="Bi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Big Data</a:t>
            </a:r>
          </a:p>
        </p:txBody>
      </p:sp>
      <p:sp>
        <p:nvSpPr>
          <p:cNvPr id="142" name="&quot;Every two days now we create as much information as we did from the dawn of civilization up until  2003&quot;, Eric Schmidt CEO of Googl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"Every two days now we create as much information as we did from the dawn of civilization up until  2003"</a:t>
            </a:r>
            <a:r>
              <a:t>, Eric Schmidt CEO of Google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minecart.jpg" descr="minecart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762000"/>
            <a:ext cx="8051800" cy="6273800"/>
          </a:xfrm>
          <a:prstGeom prst="rect">
            <a:avLst/>
          </a:prstGeom>
        </p:spPr>
      </p:pic>
      <p:sp>
        <p:nvSpPr>
          <p:cNvPr id="147" name="Educational Data M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Educational Data Mining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tudentPerformance.jpg" descr="StudentPerformance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762000"/>
            <a:ext cx="8051800" cy="6273800"/>
          </a:xfrm>
          <a:prstGeom prst="rect">
            <a:avLst/>
          </a:prstGeom>
        </p:spPr>
      </p:pic>
      <p:sp>
        <p:nvSpPr>
          <p:cNvPr id="150" name="Educational Data M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Educational Data Mining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LearningAnalytics.jpg" descr="LearningAnalytics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762000"/>
            <a:ext cx="8051800" cy="6273800"/>
          </a:xfrm>
          <a:prstGeom prst="rect">
            <a:avLst/>
          </a:prstGeom>
        </p:spPr>
      </p:pic>
      <p:sp>
        <p:nvSpPr>
          <p:cNvPr id="153" name="Learning Analy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Learning Analytics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12-03-29_12-56-26.jpg" descr="2012-03-29_12-56-26.jp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762000"/>
            <a:ext cx="8051800" cy="6273800"/>
          </a:xfrm>
          <a:prstGeom prst="rect">
            <a:avLst/>
          </a:prstGeom>
        </p:spPr>
      </p:pic>
      <p:sp>
        <p:nvSpPr>
          <p:cNvPr id="156" name="Khan Academ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Khan Academy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CarnegieMellonOLI.png" descr="CarnegieMellonOLI.pn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762000"/>
            <a:ext cx="8051800" cy="6273800"/>
          </a:xfrm>
          <a:prstGeom prst="rect">
            <a:avLst/>
          </a:prstGeom>
        </p:spPr>
      </p:pic>
      <p:sp>
        <p:nvSpPr>
          <p:cNvPr id="159" name="Carnegie Mellon O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Carnegie Mellon OLI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anvas.png" descr="canvas.pn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476500" y="762000"/>
            <a:ext cx="8051800" cy="6273800"/>
          </a:xfrm>
          <a:prstGeom prst="rect">
            <a:avLst/>
          </a:prstGeom>
        </p:spPr>
      </p:pic>
      <p:sp>
        <p:nvSpPr>
          <p:cNvPr id="162" name="Canvas analy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Canvas analytics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prism dir="l"/>
      </p:transition>
    </mc:Choice>
    <mc:Fallback>
      <p:transition spd="med">
        <p:fade/>
      </p:transition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jpe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5C554F"/>
      </a:dk1>
      <a:lt1>
        <a:srgbClr val="0D385C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5C554F"/>
            </a:solidFill>
            <a:effectLst/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E5E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3600" u="none" kumimoji="0" normalizeH="0">
            <a:ln>
              <a:noFill/>
            </a:ln>
            <a:solidFill>
              <a:srgbClr val="5C554F"/>
            </a:solidFill>
            <a:effectLst/>
            <a:uFillTx/>
            <a:latin typeface="Bradley Hand ITC TT-Bold"/>
            <a:ea typeface="Bradley Hand ITC TT-Bold"/>
            <a:cs typeface="Bradley Hand ITC TT-Bold"/>
            <a:sym typeface="Bradley Hand ITC TT-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