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8000"/>
              <a:t>ctcLink Update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Advising and Counseling Council - April 30, 2015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G_2460.jpg"/>
          <p:cNvPicPr/>
          <p:nvPr/>
        </p:nvPicPr>
        <p:blipFill>
          <a:blip r:embed="rId2">
            <a:extLst/>
          </a:blip>
          <a:srcRect l="0" t="0" r="51388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>
            <p:ph type="title"/>
          </p:nvPr>
        </p:nvSpPr>
        <p:spPr>
          <a:xfrm>
            <a:off x="952500" y="635000"/>
            <a:ext cx="5334000" cy="1999308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6000"/>
              <a:t>College Activities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952500" y="2949971"/>
            <a:ext cx="5334000" cy="5914629"/>
          </a:xfrm>
          <a:prstGeom prst="rect">
            <a:avLst/>
          </a:prstGeom>
        </p:spPr>
        <p:txBody>
          <a:bodyPr/>
          <a:lstStyle/>
          <a:p>
            <a:pPr lvl="0" marL="395111" indent="-395111" algn="l">
              <a:buSzPct val="45000"/>
              <a:buBlip>
                <a:blip r:embed="rId3"/>
              </a:buBlip>
              <a:defRPr sz="1800"/>
            </a:pPr>
            <a:r>
              <a:rPr sz="3200"/>
              <a:t>Data Conversion/Validation Cycle 8</a:t>
            </a:r>
            <a:endParaRPr sz="3200"/>
          </a:p>
          <a:p>
            <a:pPr lvl="0" marL="395111" indent="-395111" algn="l">
              <a:buSzPct val="45000"/>
              <a:buBlip>
                <a:blip r:embed="rId3"/>
              </a:buBlip>
              <a:defRPr sz="1800"/>
            </a:pPr>
            <a:r>
              <a:rPr sz="3200"/>
              <a:t>Payroll Parallel Testing</a:t>
            </a:r>
            <a:endParaRPr sz="3200"/>
          </a:p>
          <a:p>
            <a:pPr lvl="0" marL="395111" indent="-395111" algn="l">
              <a:buSzPct val="45000"/>
              <a:buBlip>
                <a:blip r:embed="rId3"/>
              </a:buBlip>
              <a:defRPr sz="1800"/>
            </a:pPr>
            <a:r>
              <a:rPr sz="3200"/>
              <a:t>System Testing</a:t>
            </a:r>
            <a:endParaRPr sz="3200"/>
          </a:p>
          <a:p>
            <a:pPr lvl="0" marL="395111" indent="-395111" algn="l">
              <a:buSzPct val="45000"/>
              <a:buBlip>
                <a:blip r:embed="rId3"/>
              </a:buBlip>
              <a:defRPr sz="1800"/>
            </a:pPr>
            <a:r>
              <a:rPr sz="3200"/>
              <a:t>Training</a:t>
            </a:r>
            <a:endParaRPr sz="3200"/>
          </a:p>
          <a:p>
            <a:pPr lvl="0" marL="395111" indent="-395111" algn="l">
              <a:buSzPct val="45000"/>
              <a:buBlip>
                <a:blip r:embed="rId3"/>
              </a:buBlip>
              <a:defRPr sz="1800"/>
            </a:pPr>
            <a:r>
              <a:rPr sz="3200"/>
              <a:t>Business Process Decisions and System Familiarity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Drake.jpg"/>
          <p:cNvPicPr/>
          <p:nvPr/>
        </p:nvPicPr>
        <p:blipFill>
          <a:blip r:embed="rId2">
            <a:extLst/>
          </a:blip>
          <a:srcRect l="245" t="0" r="23208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title"/>
          </p:nvPr>
        </p:nvSpPr>
        <p:spPr>
          <a:xfrm>
            <a:off x="952500" y="634999"/>
            <a:ext cx="5334000" cy="1192561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6000"/>
              <a:t>Program Plans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952500" y="2293739"/>
            <a:ext cx="5334000" cy="6570861"/>
          </a:xfrm>
          <a:prstGeom prst="rect">
            <a:avLst/>
          </a:prstGeom>
        </p:spPr>
        <p:txBody>
          <a:bodyPr/>
          <a:lstStyle/>
          <a:p>
            <a:pPr lvl="0" marL="228600" indent="-228600" algn="l">
              <a:buSzPct val="45000"/>
              <a:buBlip>
                <a:blip r:embed="rId3"/>
              </a:buBlip>
              <a:defRPr sz="1800"/>
            </a:pPr>
            <a:r>
              <a:rPr sz="3200"/>
              <a:t>Crosswalk will de-activate all but latest plan during conversion</a:t>
            </a:r>
            <a:endParaRPr sz="3200"/>
          </a:p>
          <a:p>
            <a:pPr lvl="0" marL="228600" indent="-228600" algn="l">
              <a:buSzPct val="45000"/>
              <a:buBlip>
                <a:blip r:embed="rId3"/>
              </a:buBlip>
              <a:defRPr sz="1800"/>
            </a:pPr>
            <a:r>
              <a:rPr sz="3200"/>
              <a:t>Students will need to review plans for accuracy after Go Live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G_2480.jpg"/>
          <p:cNvPicPr/>
          <p:nvPr/>
        </p:nvPicPr>
        <p:blipFill>
          <a:blip r:embed="rId2">
            <a:extLst/>
          </a:blip>
          <a:srcRect l="6790" t="0" r="6790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/>
          </p:nvPr>
        </p:nvSpPr>
        <p:spPr>
          <a:xfrm>
            <a:off x="952500" y="635000"/>
            <a:ext cx="5334000" cy="2101404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6000"/>
              <a:t>Early Alert CEMLI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952500" y="2911871"/>
            <a:ext cx="5334000" cy="5952729"/>
          </a:xfrm>
          <a:prstGeom prst="rect">
            <a:avLst/>
          </a:prstGeom>
        </p:spPr>
        <p:txBody>
          <a:bodyPr/>
          <a:lstStyle/>
          <a:p>
            <a:pPr lvl="0" marL="228600" indent="-228600" algn="l">
              <a:buSzPct val="45000"/>
              <a:buBlip>
                <a:blip r:embed="rId3"/>
              </a:buBlip>
              <a:defRPr sz="1800"/>
            </a:pPr>
            <a:r>
              <a:rPr sz="3200"/>
              <a:t>Development Complete</a:t>
            </a:r>
            <a:endParaRPr sz="3200"/>
          </a:p>
          <a:p>
            <a:pPr lvl="0" marL="228600" indent="-228600" algn="l">
              <a:buSzPct val="45000"/>
              <a:buBlip>
                <a:blip r:embed="rId3"/>
              </a:buBlip>
              <a:defRPr sz="1800"/>
            </a:pPr>
            <a:r>
              <a:rPr sz="3200"/>
              <a:t>Currently in Testing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G_0023.jpg"/>
          <p:cNvPicPr/>
          <p:nvPr/>
        </p:nvPicPr>
        <p:blipFill>
          <a:blip r:embed="rId2">
            <a:extLst/>
          </a:blip>
          <a:srcRect l="6790" t="0" r="6790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>
            <p:ph type="title"/>
          </p:nvPr>
        </p:nvSpPr>
        <p:spPr>
          <a:xfrm>
            <a:off x="952500" y="635000"/>
            <a:ext cx="5334000" cy="2143324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6000"/>
              <a:t>Supporting Systems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952500" y="2955627"/>
            <a:ext cx="5334000" cy="5908974"/>
          </a:xfrm>
          <a:prstGeom prst="rect">
            <a:avLst/>
          </a:prstGeom>
        </p:spPr>
        <p:txBody>
          <a:bodyPr/>
          <a:lstStyle/>
          <a:p>
            <a:pPr lvl="0" marL="228600" indent="-228600" algn="l">
              <a:buSzPct val="45000"/>
              <a:buBlip>
                <a:blip r:embed="rId3"/>
              </a:buBlip>
              <a:defRPr sz="1800"/>
            </a:pPr>
            <a:r>
              <a:rPr sz="3200"/>
              <a:t>Performed Initial Audit to Determine Systems to Keep</a:t>
            </a:r>
            <a:endParaRPr sz="3200"/>
          </a:p>
          <a:p>
            <a:pPr lvl="0" marL="228600" indent="-228600" algn="l">
              <a:buSzPct val="45000"/>
              <a:buBlip>
                <a:blip r:embed="rId3"/>
              </a:buBlip>
              <a:defRPr sz="1800"/>
            </a:pPr>
            <a:r>
              <a:rPr sz="3200"/>
              <a:t>Need to pull data from ctcLink to populate</a:t>
            </a:r>
            <a:endParaRPr sz="3200"/>
          </a:p>
          <a:p>
            <a:pPr lvl="0" marL="228600" indent="-228600" algn="l">
              <a:buSzPct val="45000"/>
              <a:buBlip>
                <a:blip r:embed="rId3"/>
              </a:buBlip>
              <a:defRPr sz="1800"/>
            </a:pPr>
            <a:r>
              <a:rPr sz="3200"/>
              <a:t>Advisor Dashboard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G_0036.jpg"/>
          <p:cNvPicPr/>
          <p:nvPr/>
        </p:nvPicPr>
        <p:blipFill>
          <a:blip r:embed="rId2">
            <a:extLst/>
          </a:blip>
          <a:srcRect l="6790" t="0" r="6790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6000"/>
              <a:t>ctcLink Gateway and Campus Portals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 algn="l">
              <a:buSzPct val="45000"/>
              <a:buBlip>
                <a:blip r:embed="rId3"/>
              </a:buBlip>
            </a:lvl1pPr>
          </a:lstStyle>
          <a:p>
            <a:pPr lvl="0">
              <a:defRPr sz="1800"/>
            </a:pPr>
            <a:r>
              <a:rPr sz="3200"/>
              <a:t>Separate Logins Initially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G_0100.jpg"/>
          <p:cNvPicPr/>
          <p:nvPr/>
        </p:nvPicPr>
        <p:blipFill>
          <a:blip r:embed="rId2">
            <a:extLst/>
          </a:blip>
          <a:srcRect l="6790" t="0" r="6790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xfrm>
            <a:off x="952500" y="635000"/>
            <a:ext cx="5334000" cy="2017663"/>
          </a:xfrm>
          <a:prstGeom prst="rect">
            <a:avLst/>
          </a:prstGeom>
        </p:spPr>
        <p:txBody>
          <a:bodyPr anchor="t"/>
          <a:lstStyle>
            <a:lvl1pPr defTabSz="525779">
              <a:defRPr sz="5400"/>
            </a:lvl1pPr>
          </a:lstStyle>
          <a:p>
            <a:pPr lvl="0">
              <a:defRPr sz="1800"/>
            </a:pPr>
            <a:r>
              <a:rPr sz="5400"/>
              <a:t>Highpoint Mobile Message Center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952500" y="2807890"/>
            <a:ext cx="5334000" cy="6056710"/>
          </a:xfrm>
          <a:prstGeom prst="rect">
            <a:avLst/>
          </a:prstGeom>
        </p:spPr>
        <p:txBody>
          <a:bodyPr/>
          <a:lstStyle/>
          <a:p>
            <a:pPr lvl="0" marL="228600" indent="-228600" algn="l">
              <a:buSzPct val="45000"/>
              <a:buBlip>
                <a:blip r:embed="rId3"/>
              </a:buBlip>
              <a:defRPr sz="1800"/>
            </a:pPr>
            <a:r>
              <a:rPr sz="3200"/>
              <a:t>Messaging for Mobile Devices</a:t>
            </a:r>
            <a:endParaRPr sz="3200"/>
          </a:p>
          <a:p>
            <a:pPr lvl="0" marL="228600" indent="-228600" algn="l">
              <a:buSzPct val="45000"/>
              <a:buBlip>
                <a:blip r:embed="rId3"/>
              </a:buBlip>
              <a:defRPr sz="1800"/>
            </a:pPr>
            <a:r>
              <a:rPr sz="3200"/>
              <a:t>Integrates with ctcLink 3Cs (Communications, Checklists and Comments)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